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</p:sldMasterIdLst>
  <p:notesMasterIdLst>
    <p:notesMasterId r:id="rId29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6" r:id="rId22"/>
    <p:sldId id="277" r:id="rId23"/>
    <p:sldId id="276" r:id="rId24"/>
    <p:sldId id="268" r:id="rId25"/>
    <p:sldId id="269" r:id="rId26"/>
    <p:sldId id="270" r:id="rId27"/>
    <p:sldId id="271" r:id="rId2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57FF"/>
    <a:srgbClr val="DCD4FF"/>
    <a:srgbClr val="BEB0FF"/>
    <a:srgbClr val="A38CFF"/>
    <a:srgbClr val="CEC2FF"/>
    <a:srgbClr val="5C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7" d="100"/>
          <a:sy n="77" d="100"/>
        </p:scale>
        <p:origin x="293" y="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1050;&#1085;&#1080;&#1075;&#1072;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Лист1!$A$2:$A$11</cx:f>
        <cx:lvl ptCount="10">
          <cx:pt idx="0">Adobe Premiere Pro</cx:pt>
          <cx:pt idx="1">Descript</cx:pt>
          <cx:pt idx="2">Synthesia</cx:pt>
          <cx:pt idx="3">Final Cut Pro</cx:pt>
          <cx:pt idx="4">Runway ML </cx:pt>
          <cx:pt idx="5">Lovo.ai</cx:pt>
          <cx:pt idx="6">DeepBrain</cx:pt>
          <cx:pt idx="7">Wavel AI </cx:pt>
          <cx:pt idx="8">VEED.IO </cx:pt>
          <cx:pt idx="9">Respeecher</cx:pt>
        </cx:lvl>
      </cx:strDim>
      <cx:numDim type="val">
        <cx:f>Лист1!$B$2:$B$11</cx:f>
        <cx:lvl ptCount="10" formatCode="0%">
          <cx:pt idx="0">0.20000000000000001</cx:pt>
          <cx:pt idx="1">0.14999999999999999</cx:pt>
          <cx:pt idx="2">0.12</cx:pt>
          <cx:pt idx="3">0.12</cx:pt>
          <cx:pt idx="4">0.080000000000000002</cx:pt>
          <cx:pt idx="5">0.10000000000000001</cx:pt>
          <cx:pt idx="6">0.089999999999999997</cx:pt>
          <cx:pt idx="7">0.070000000000000007</cx:pt>
          <cx:pt idx="8">0.050000000000000003</cx:pt>
          <cx:pt idx="9">0.02</cx:pt>
        </cx:lvl>
      </cx:numDim>
    </cx:data>
  </cx:chartData>
  <cx:chart>
    <cx:plotArea>
      <cx:plotAreaRegion>
        <cx:plotSurface>
          <cx:spPr>
            <a:effectLst>
              <a:outerShdw blurRad="50800" dist="50800" algn="ctr" rotWithShape="0">
                <a:srgbClr val="000000">
                  <a:alpha val="43137"/>
                </a:srgbClr>
              </a:outerShdw>
              <a:softEdge rad="0"/>
            </a:effectLst>
          </cx:spPr>
        </cx:plotSurface>
        <cx:series layoutId="funnel" uniqueId="{3C8ED0E8-9ED2-42F2-857D-849DF1450E27}">
          <cx:dataPt idx="0">
            <cx:spPr>
              <a:solidFill>
                <a:srgbClr val="5C33FF"/>
              </a:solidFill>
              <a:effectLst>
                <a:outerShdw dir="1200000" sx="1000" sy="1000" algn="ctr" rotWithShape="0">
                  <a:srgbClr val="000000">
                    <a:alpha val="34000"/>
                  </a:srgbClr>
                </a:outerShdw>
                <a:softEdge rad="0"/>
              </a:effectLst>
            </cx:spPr>
          </cx:dataPt>
          <cx:dataPt idx="1">
            <cx:spPr>
              <a:solidFill>
                <a:srgbClr val="5C33FF"/>
              </a:solidFill>
            </cx:spPr>
          </cx:dataPt>
          <cx:dataPt idx="2">
            <cx:spPr>
              <a:solidFill>
                <a:srgbClr val="7857FF"/>
              </a:solidFill>
            </cx:spPr>
          </cx:dataPt>
          <cx:dataPt idx="3">
            <cx:spPr>
              <a:solidFill>
                <a:srgbClr val="8769FF"/>
              </a:solidFill>
            </cx:spPr>
          </cx:dataPt>
          <cx:dataPt idx="4">
            <cx:spPr>
              <a:solidFill>
                <a:srgbClr val="957AFF"/>
              </a:solidFill>
            </cx:spPr>
          </cx:dataPt>
          <cx:dataPt idx="5">
            <cx:spPr>
              <a:solidFill>
                <a:srgbClr val="A38CFF"/>
              </a:solidFill>
            </cx:spPr>
          </cx:dataPt>
          <cx:dataPt idx="6">
            <cx:spPr>
              <a:solidFill>
                <a:srgbClr val="B19EFF"/>
              </a:solidFill>
            </cx:spPr>
          </cx:dataPt>
          <cx:dataPt idx="7">
            <cx:spPr>
              <a:solidFill>
                <a:srgbClr val="BEB0FF"/>
              </a:solidFill>
            </cx:spPr>
          </cx:dataPt>
          <cx:dataPt idx="8">
            <cx:spPr>
              <a:solidFill>
                <a:srgbClr val="CEC2FF"/>
              </a:solidFill>
            </cx:spPr>
          </cx:dataPt>
          <cx:dataPt idx="9">
            <cx:spPr>
              <a:solidFill>
                <a:srgbClr val="DCD4FF"/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>
                    <a:solidFill>
                      <a:srgbClr val="DCD4FF"/>
                    </a:solidFill>
                  </a:defRPr>
                </a:pPr>
                <a:endParaRPr lang="ru-RU" sz="1800" b="0" i="0" u="none" strike="noStrike" baseline="0">
                  <a:solidFill>
                    <a:srgbClr val="DCD4FF"/>
                  </a:solidFill>
                  <a:latin typeface="Calibri" panose="020F0502020204030204"/>
                </a:endParaRPr>
              </a:p>
            </cx:txPr>
            <cx:visibility seriesName="0" categoryName="0" value="1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BEB0FF"/>
                      </a:solidFill>
                      <a:latin typeface="+mn-lt"/>
                      <a:ea typeface="Arimo"/>
                      <a:cs typeface="Arimo"/>
                    </a:defRPr>
                  </a:pPr>
                  <a:r>
                    <a:rPr lang="ru-RU" sz="1800" b="0" i="0" u="none" strike="noStrike" baseline="0">
                      <a:solidFill>
                        <a:srgbClr val="BEB0FF"/>
                      </a:solidFill>
                      <a:latin typeface="+mn-lt"/>
                    </a:rPr>
                    <a:t>Adobe Premiere Pro, 20%</a:t>
                  </a:r>
                </a:p>
              </cx:txPr>
              <cx:visibility seriesName="0" categoryName="1" value="1"/>
              <cx:separator>, </cx:separator>
            </cx:dataLabel>
            <cx:dataLabel idx="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BEB0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BEB0FF"/>
                      </a:solidFill>
                      <a:latin typeface="Calibri" panose="020F0502020204030204"/>
                    </a:rPr>
                    <a:t>Descript, 15%</a:t>
                  </a:r>
                </a:p>
              </cx:txPr>
              <cx:visibility seriesName="0" categoryName="1" value="1"/>
              <cx:separator>, </cx:separator>
            </cx:dataLabel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DCD4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DCD4FF"/>
                      </a:solidFill>
                      <a:latin typeface="Calibri" panose="020F0502020204030204"/>
                    </a:rPr>
                    <a:t>Synthesia, 12%</a:t>
                  </a:r>
                </a:p>
              </cx:txPr>
              <cx:visibility seriesName="0" categoryName="1" value="1"/>
              <cx:separator>, </cx:separator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DCD4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DCD4FF"/>
                      </a:solidFill>
                      <a:latin typeface="Calibri" panose="020F0502020204030204"/>
                    </a:rPr>
                    <a:t>Final Cut Pro, 12%</a:t>
                  </a:r>
                </a:p>
              </cx:txPr>
              <cx:visibility seriesName="0" categoryName="1" value="1"/>
              <cx:separator>, </cx:separator>
            </cx:dataLabel>
            <cx:dataLabel idx="4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DCD4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DCD4FF"/>
                      </a:solidFill>
                      <a:latin typeface="Calibri" panose="020F0502020204030204"/>
                    </a:rPr>
                    <a:t>Runway ML , 8%</a:t>
                  </a:r>
                </a:p>
              </cx:txPr>
              <cx:visibility seriesName="0" categoryName="1" value="1"/>
              <cx:separator>, </cx:separator>
            </cx:dataLabel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7857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7857FF"/>
                      </a:solidFill>
                      <a:latin typeface="Calibri" panose="020F0502020204030204"/>
                    </a:rPr>
                    <a:t>Lovo.ai, 10%</a:t>
                  </a:r>
                </a:p>
              </cx:txPr>
              <cx:visibility seriesName="0" categoryName="1" value="1"/>
              <cx:separator>, </cx:separator>
            </cx:dataLabel>
            <cx:dataLabel idx="6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800">
                      <a:solidFill>
                        <a:srgbClr val="7857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7857FF"/>
                      </a:solidFill>
                      <a:latin typeface="Calibri" panose="020F0502020204030204"/>
                    </a:rPr>
                    <a:t>DeepBrain, 9%</a:t>
                  </a:r>
                </a:p>
              </cx:txPr>
              <cx:visibility seriesName="0" categoryName="1" value="1"/>
              <cx:separator>, </cx:separator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7857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7857FF"/>
                      </a:solidFill>
                      <a:latin typeface="Calibri" panose="020F0502020204030204"/>
                    </a:rPr>
                    <a:t>Wavel AI , 7%</a:t>
                  </a:r>
                </a:p>
              </cx:txPr>
              <cx:visibility seriesName="0" categoryName="1" value="1"/>
              <cx:separator>, </cx:separator>
            </cx:dataLabel>
            <cx:dataLabel idx="8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7857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7857FF"/>
                      </a:solidFill>
                      <a:latin typeface="Calibri" panose="020F0502020204030204"/>
                    </a:rPr>
                    <a:t>VEED.IO , 5%</a:t>
                  </a:r>
                </a:p>
              </cx:txPr>
              <cx:visibility seriesName="0" categoryName="1" value="1"/>
              <cx:separator>, </cx:separator>
            </cx:dataLabel>
            <cx:dataLabel idx="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7857FF"/>
                      </a:solidFill>
                    </a:defRPr>
                  </a:pPr>
                  <a:r>
                    <a:rPr lang="ru-RU" sz="1800" b="0" i="0" u="none" strike="noStrike" baseline="0">
                      <a:solidFill>
                        <a:srgbClr val="7857FF"/>
                      </a:solidFill>
                      <a:latin typeface="Calibri" panose="020F0502020204030204"/>
                    </a:rPr>
                    <a:t>2%</a:t>
                  </a:r>
                </a:p>
              </cx:txPr>
              <cx:visibility seriesName="0" categoryName="0" value="1"/>
              <cx:separator>, </cx:separator>
            </cx:dataLabel>
          </cx:dataLabels>
          <cx:dataId val="0"/>
        </cx:series>
      </cx:plotAreaRegion>
      <cx:axis id="0" hidden="1">
        <cx:catScaling gapWidth="0.0599999987"/>
        <cx:tickLabels/>
        <cx:spPr>
          <a:ln>
            <a:noFill/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rgbClr val="DCD4FF"/>
                </a:solidFill>
                <a:latin typeface="ui-sans-serif"/>
                <a:ea typeface="ui-sans-serif"/>
                <a:cs typeface="ui-sans-serif"/>
              </a:defRPr>
            </a:pPr>
            <a:endParaRPr lang="ru-RU" sz="900" b="0" i="0" u="none" strike="noStrike" baseline="0">
              <a:solidFill>
                <a:srgbClr val="DCD4FF"/>
              </a:solidFill>
              <a:latin typeface="ui-sans-serif"/>
            </a:endParaRPr>
          </a:p>
        </cx:txPr>
      </cx:axis>
      <cx:axis id="1" hidden="1">
        <cx:valScaling/>
        <cx:tickLabels/>
      </cx:axis>
    </cx:plotArea>
  </cx:chart>
  <cx:spPr>
    <a:noFill/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move the slide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9EB3221-4FF0-4184-A173-FC16A19D6360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5033E6-F36F-4BF8-A76E-8394671BFAC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6AE2849-6910-458F-9DD8-BFB40572965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10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0574-B811-9FDA-FC7F-9B3E7C4F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>
            <a:extLst>
              <a:ext uri="{FF2B5EF4-FFF2-40B4-BE49-F238E27FC236}">
                <a16:creationId xmlns:a16="http://schemas.microsoft.com/office/drawing/2014/main" id="{5EEC5860-2E7E-8644-04D4-E69AED427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9B351B30-FDD9-1B25-7921-27777615777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>
            <a:extLst>
              <a:ext uri="{FF2B5EF4-FFF2-40B4-BE49-F238E27FC236}">
                <a16:creationId xmlns:a16="http://schemas.microsoft.com/office/drawing/2014/main" id="{3166865E-77C8-1D08-0949-A43D0CE8DB3F}"/>
              </a:ext>
            </a:extLst>
          </p:cNvPr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31C4FEA-C5DE-4FE4-B025-9EEE5375A3E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15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74676AF-F99B-4094-8EED-D84FA50F0D1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9B66E51-70DD-4387-9138-680CF66ED32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AC0B287-3A88-4BE8-A00F-F1D8D690A3E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D9B2852-97FD-4F47-9407-869ED876BFB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3E339DA-BEF1-4A56-80FF-59C0815491C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94F722D-F794-4211-B58F-A596A08B099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51DD657-BEC3-4D6E-8817-57E01BDDF625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7EF6A7A-4810-4C80-8D15-8112EC0FE71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E33A9EA-D755-4861-9CB8-31A1B98F40B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4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voice@exampl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x-on.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225360" y="3016440"/>
            <a:ext cx="13962240" cy="140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Phoenixlang</a:t>
            </a:r>
            <a:r>
              <a:rPr lang="en-US" sz="8000" b="0" strike="noStrike" spc="-1" dirty="0">
                <a:solidFill>
                  <a:schemeClr val="lt1"/>
                </a:solidFill>
                <a:latin typeface="Times New Roman"/>
                <a:ea typeface="Syne Bold"/>
              </a:rPr>
              <a:t> </a:t>
            </a: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онлайн</a:t>
            </a:r>
            <a:r>
              <a:rPr lang="en-US" sz="8000" b="0" strike="noStrike" spc="-1" dirty="0">
                <a:solidFill>
                  <a:schemeClr val="lt1"/>
                </a:solidFill>
                <a:latin typeface="Times New Roman"/>
                <a:ea typeface="Syne Bold"/>
              </a:rPr>
              <a:t> </a:t>
            </a: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кинотеатр</a:t>
            </a:r>
            <a:endParaRPr lang="ru-RU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2894040" y="4114800"/>
            <a:ext cx="8917560" cy="379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Онлайн-кинотеатр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с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возможностью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переозвучки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фильмов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Контакты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: </a:t>
            </a:r>
            <a:r>
              <a:rPr lang="en-US" sz="1850" b="0" u="sng" strike="noStrike" spc="-1" dirty="0">
                <a:solidFill>
                  <a:srgbClr val="8061FF"/>
                </a:solidFill>
                <a:uFillTx/>
                <a:latin typeface="arial"/>
                <a:ea typeface="arial"/>
                <a:hlinkClick r:id="rId3"/>
              </a:rPr>
              <a:t>mari.vas.04@mail.ru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Инвестор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: </a:t>
            </a:r>
            <a:r>
              <a:rPr lang="en-US" sz="1850" b="0" u="sng" strike="noStrike" spc="-1" dirty="0">
                <a:solidFill>
                  <a:srgbClr val="8061FF"/>
                </a:solidFill>
                <a:uFillTx/>
                <a:latin typeface="arial"/>
                <a:ea typeface="arial"/>
                <a:hlinkClick r:id="rId4"/>
              </a:rPr>
              <a:t>x-on.ru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</a:t>
            </a: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Васильченко Мария  Михайловна (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UX-UI</a:t>
            </a: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)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и 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low-code frontend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Calibri"/>
              </a:rPr>
              <a:t>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 err="1">
                <a:solidFill>
                  <a:srgbClr val="8061FF"/>
                </a:solidFill>
                <a:latin typeface="Calibri"/>
                <a:ea typeface="Calibri"/>
              </a:rPr>
              <a:t>MaryPrety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Енин Дмитрий Сергеевич </a:t>
            </a:r>
            <a:r>
              <a:rPr lang="en-US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Project-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менеджер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desperado122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Зыбин Евгений  Владимирович </a:t>
            </a:r>
            <a:r>
              <a:rPr lang="en-GB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DevOps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 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 err="1">
                <a:solidFill>
                  <a:srgbClr val="8061FF"/>
                </a:solidFill>
                <a:latin typeface="Calibri"/>
                <a:ea typeface="Calibri"/>
              </a:rPr>
              <a:t>EvgenDssar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Шипунов Денис Алексеевич  </a:t>
            </a:r>
            <a:r>
              <a:rPr lang="en-GB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Backend-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разработчик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Linia12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575440"/>
          </a:xfrm>
          <a:prstGeom prst="rect">
            <a:avLst/>
          </a:prstGeom>
          <a:ln w="0">
            <a:noFill/>
          </a:ln>
        </p:spPr>
      </p:pic>
      <p:sp>
        <p:nvSpPr>
          <p:cNvPr id="150" name="Text 0"/>
          <p:cNvSpPr/>
          <p:nvPr/>
        </p:nvSpPr>
        <p:spPr>
          <a:xfrm>
            <a:off x="721080" y="3142440"/>
            <a:ext cx="4848120" cy="60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751"/>
              </a:lnSpc>
              <a:tabLst>
                <a:tab pos="0" algn="l"/>
              </a:tabLst>
            </a:pPr>
            <a:r>
              <a:rPr lang="en-US" sz="3800" b="1" strike="noStrike" spc="-1">
                <a:solidFill>
                  <a:srgbClr val="FFFFFF"/>
                </a:solidFill>
                <a:latin typeface="Syne Bold"/>
                <a:ea typeface="Syne Bold"/>
              </a:rPr>
              <a:t>Тарифы</a:t>
            </a:r>
            <a:endParaRPr lang="ru-RU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1"/>
          <p:cNvSpPr/>
          <p:nvPr/>
        </p:nvSpPr>
        <p:spPr>
          <a:xfrm>
            <a:off x="7303680" y="4057560"/>
            <a:ext cx="22680" cy="360540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Shape 2"/>
          <p:cNvSpPr/>
          <p:nvPr/>
        </p:nvSpPr>
        <p:spPr>
          <a:xfrm>
            <a:off x="6384960" y="450972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Shape 3"/>
          <p:cNvSpPr/>
          <p:nvPr/>
        </p:nvSpPr>
        <p:spPr>
          <a:xfrm>
            <a:off x="7083360" y="428940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4"/>
          <p:cNvSpPr/>
          <p:nvPr/>
        </p:nvSpPr>
        <p:spPr>
          <a:xfrm>
            <a:off x="7258320" y="4375440"/>
            <a:ext cx="11304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3757680" y="4263480"/>
            <a:ext cx="2423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 dirty="0" err="1">
                <a:solidFill>
                  <a:srgbClr val="D9E1FF"/>
                </a:solidFill>
                <a:latin typeface="Syne Bold"/>
                <a:ea typeface="Syne Bold"/>
              </a:rPr>
              <a:t>Бесплатный</a:t>
            </a:r>
            <a:endParaRPr lang="ru-RU" sz="1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721080" y="469008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Свой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голос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или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3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стандартных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,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перевод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на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3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языка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, 25 </a:t>
            </a:r>
            <a:r>
              <a:rPr lang="en-US" sz="160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попыток</a:t>
            </a:r>
            <a:r>
              <a:rPr lang="en-US" sz="160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7524000" y="553968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Shape 8"/>
          <p:cNvSpPr/>
          <p:nvPr/>
        </p:nvSpPr>
        <p:spPr>
          <a:xfrm>
            <a:off x="7083360" y="5319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 9"/>
          <p:cNvSpPr/>
          <p:nvPr/>
        </p:nvSpPr>
        <p:spPr>
          <a:xfrm>
            <a:off x="7224480" y="5405760"/>
            <a:ext cx="18108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0"/>
          <p:cNvSpPr/>
          <p:nvPr/>
        </p:nvSpPr>
        <p:spPr>
          <a:xfrm>
            <a:off x="8448480" y="5293440"/>
            <a:ext cx="3314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D9E1FF"/>
                </a:solidFill>
                <a:latin typeface="Syne Bold"/>
                <a:ea typeface="Syne Bold"/>
              </a:rPr>
              <a:t>Стандартный (990 ₽/мес.)</a:t>
            </a:r>
            <a:endParaRPr lang="ru-RU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8448480" y="572004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9E1FF"/>
                </a:solidFill>
                <a:latin typeface="arial"/>
                <a:ea typeface="arial"/>
              </a:rPr>
              <a:t>Полнометражные фильмы, 10+ голосов, перевод на доп. языки.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Shape 12"/>
          <p:cNvSpPr/>
          <p:nvPr/>
        </p:nvSpPr>
        <p:spPr>
          <a:xfrm>
            <a:off x="6384960" y="646704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Shape 13"/>
          <p:cNvSpPr/>
          <p:nvPr/>
        </p:nvSpPr>
        <p:spPr>
          <a:xfrm>
            <a:off x="7083360" y="6246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14"/>
          <p:cNvSpPr/>
          <p:nvPr/>
        </p:nvSpPr>
        <p:spPr>
          <a:xfrm>
            <a:off x="7221960" y="6332760"/>
            <a:ext cx="18612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15"/>
          <p:cNvSpPr/>
          <p:nvPr/>
        </p:nvSpPr>
        <p:spPr>
          <a:xfrm>
            <a:off x="1839600" y="6220800"/>
            <a:ext cx="4341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Профессиональный (2,990 ₽/мес.)</a:t>
            </a:r>
            <a:endParaRPr lang="ru-RU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721080" y="664740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9E1FF"/>
                </a:solidFill>
                <a:latin typeface="arial"/>
                <a:ea typeface="arial"/>
              </a:rPr>
              <a:t>Настройка голоса, безлимитный трафик, эксклюзивные голоса.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679"/>
            <a:ext cx="12586097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Маркетинг и продвижение: Стратегия привлечения клиентов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358075" y="1377671"/>
            <a:ext cx="32006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Каналы привлечения клиентов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96" y="1921312"/>
            <a:ext cx="3966210" cy="26596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0699" y="5098496"/>
            <a:ext cx="4883797" cy="86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Социальные сети (VK): челленджи и конкурсы для увеличения вовлеченности, бюджет 12,000 ₽/мес.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60700" y="5715002"/>
            <a:ext cx="4578844" cy="86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Партнерства с образовательными платформами: Skillbox,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GeekBrain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94179" y="6329591"/>
            <a:ext cx="4960681" cy="1298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 с видеостудиями: создание качественного видеоконтента для привлечения внимания, оценка эффективности различных форматов и платформ.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933703" y="1377671"/>
            <a:ext cx="2171224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Ключевые метрики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12" y="1786652"/>
            <a:ext cx="4651296" cy="29528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4632" y="5069562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DAU (</a:t>
            </a: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ежедневные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активные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пользователи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): ≥ 50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7534632" y="5963960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MAU (ежемесячные активные пользователи): ≥ 200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534632" y="6892294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to paid (%): ≥ 10%,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5CDC-E859-CC51-AC10-EC0F1452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>
            <a:extLst>
              <a:ext uri="{FF2B5EF4-FFF2-40B4-BE49-F238E27FC236}">
                <a16:creationId xmlns:a16="http://schemas.microsoft.com/office/drawing/2014/main" id="{D2CBB226-AE3F-6FD5-DE19-0E2190626036}"/>
              </a:ext>
            </a:extLst>
          </p:cNvPr>
          <p:cNvSpPr/>
          <p:nvPr/>
        </p:nvSpPr>
        <p:spPr>
          <a:xfrm>
            <a:off x="4241880" y="253012"/>
            <a:ext cx="6146640" cy="16363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 dirty="0">
                <a:solidFill>
                  <a:srgbClr val="FFFFFF"/>
                </a:solidFill>
                <a:latin typeface="Syne Bold"/>
              </a:rPr>
              <a:t>Зарплата и трата </a:t>
            </a:r>
          </a:p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 dirty="0">
                <a:solidFill>
                  <a:srgbClr val="FFFFFF"/>
                </a:solidFill>
                <a:latin typeface="Syne Bold"/>
              </a:rPr>
              <a:t>на технологический стек 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6162509-B138-543C-A6FD-7DEC00DF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1" y="1739440"/>
            <a:ext cx="3062883" cy="3062883"/>
          </a:xfrm>
          <a:prstGeom prst="rect">
            <a:avLst/>
          </a:prstGeom>
        </p:spPr>
      </p:pic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2BC94D3B-4B5E-E3B1-BAAB-030ACF847301}"/>
              </a:ext>
            </a:extLst>
          </p:cNvPr>
          <p:cNvGrpSpPr/>
          <p:nvPr/>
        </p:nvGrpSpPr>
        <p:grpSpPr>
          <a:xfrm>
            <a:off x="3867534" y="2274809"/>
            <a:ext cx="4322309" cy="2002230"/>
            <a:chOff x="11932983" y="2669161"/>
            <a:chExt cx="2222421" cy="1072039"/>
          </a:xfrm>
        </p:grpSpPr>
        <p:sp>
          <p:nvSpPr>
            <p:cNvPr id="26" name="Shape 1">
              <a:extLst>
                <a:ext uri="{FF2B5EF4-FFF2-40B4-BE49-F238E27FC236}">
                  <a16:creationId xmlns:a16="http://schemas.microsoft.com/office/drawing/2014/main" id="{0ADDF002-5C52-CFEC-357C-74D30F16BE96}"/>
                </a:ext>
              </a:extLst>
            </p:cNvPr>
            <p:cNvSpPr/>
            <p:nvPr/>
          </p:nvSpPr>
          <p:spPr>
            <a:xfrm>
              <a:off x="11932983" y="2669161"/>
              <a:ext cx="153710" cy="153710"/>
            </a:xfrm>
            <a:prstGeom prst="roundRect">
              <a:avLst>
                <a:gd name="adj" fmla="val 11898"/>
              </a:avLst>
            </a:prstGeom>
            <a:solidFill>
              <a:srgbClr val="EEE27D"/>
            </a:solidFill>
            <a:ln/>
          </p:spPr>
        </p:sp>
        <p:sp>
          <p:nvSpPr>
            <p:cNvPr id="27" name="Text 2">
              <a:extLst>
                <a:ext uri="{FF2B5EF4-FFF2-40B4-BE49-F238E27FC236}">
                  <a16:creationId xmlns:a16="http://schemas.microsoft.com/office/drawing/2014/main" id="{3BC7369C-AE2F-0D39-142B-8D8C540B9E30}"/>
                </a:ext>
              </a:extLst>
            </p:cNvPr>
            <p:cNvSpPr/>
            <p:nvPr/>
          </p:nvSpPr>
          <p:spPr>
            <a:xfrm>
              <a:off x="12141661" y="2692093"/>
              <a:ext cx="1377711" cy="1735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dirty="0" err="1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Проект-менеджер</a:t>
              </a:r>
              <a:endParaRPr lang="en-US" dirty="0"/>
            </a:p>
          </p:txBody>
        </p:sp>
        <p:sp>
          <p:nvSpPr>
            <p:cNvPr id="28" name="Shape 3">
              <a:extLst>
                <a:ext uri="{FF2B5EF4-FFF2-40B4-BE49-F238E27FC236}">
                  <a16:creationId xmlns:a16="http://schemas.microsoft.com/office/drawing/2014/main" id="{24029A02-FC6E-6B4E-2BBF-A84D75DB670D}"/>
                </a:ext>
              </a:extLst>
            </p:cNvPr>
            <p:cNvSpPr/>
            <p:nvPr/>
          </p:nvSpPr>
          <p:spPr>
            <a:xfrm>
              <a:off x="11932983" y="2975270"/>
              <a:ext cx="153710" cy="153710"/>
            </a:xfrm>
            <a:prstGeom prst="roundRect">
              <a:avLst>
                <a:gd name="adj" fmla="val 11898"/>
              </a:avLst>
            </a:prstGeom>
            <a:solidFill>
              <a:srgbClr val="89EE7D"/>
            </a:solidFill>
            <a:ln/>
          </p:spPr>
        </p:sp>
        <p:sp>
          <p:nvSpPr>
            <p:cNvPr id="29" name="Text 4">
              <a:extLst>
                <a:ext uri="{FF2B5EF4-FFF2-40B4-BE49-F238E27FC236}">
                  <a16:creationId xmlns:a16="http://schemas.microsoft.com/office/drawing/2014/main" id="{5244CC44-7137-C542-102B-EF56F0EDCB89}"/>
                </a:ext>
              </a:extLst>
            </p:cNvPr>
            <p:cNvSpPr/>
            <p:nvPr/>
          </p:nvSpPr>
          <p:spPr>
            <a:xfrm>
              <a:off x="12147653" y="2975270"/>
              <a:ext cx="1624965" cy="153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Backend-</a:t>
              </a:r>
              <a:r>
                <a:rPr lang="en-US" dirty="0" err="1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разработчик</a:t>
              </a:r>
              <a:endParaRPr lang="en-US" dirty="0"/>
            </a:p>
          </p:txBody>
        </p:sp>
        <p:sp>
          <p:nvSpPr>
            <p:cNvPr id="30" name="Shape 5">
              <a:extLst>
                <a:ext uri="{FF2B5EF4-FFF2-40B4-BE49-F238E27FC236}">
                  <a16:creationId xmlns:a16="http://schemas.microsoft.com/office/drawing/2014/main" id="{143847FC-93AC-728F-AF10-E6CBF42D1AA2}"/>
                </a:ext>
              </a:extLst>
            </p:cNvPr>
            <p:cNvSpPr/>
            <p:nvPr/>
          </p:nvSpPr>
          <p:spPr>
            <a:xfrm>
              <a:off x="11932983" y="3281380"/>
              <a:ext cx="153710" cy="153710"/>
            </a:xfrm>
            <a:prstGeom prst="roundRect">
              <a:avLst>
                <a:gd name="adj" fmla="val 11898"/>
              </a:avLst>
            </a:prstGeom>
            <a:solidFill>
              <a:srgbClr val="7DEEE2"/>
            </a:solidFill>
            <a:ln/>
          </p:spPr>
        </p:sp>
        <p:sp>
          <p:nvSpPr>
            <p:cNvPr id="31" name="Text 6">
              <a:extLst>
                <a:ext uri="{FF2B5EF4-FFF2-40B4-BE49-F238E27FC236}">
                  <a16:creationId xmlns:a16="http://schemas.microsoft.com/office/drawing/2014/main" id="{1F707DD6-5B6D-5131-9DF9-DBD480E61C0A}"/>
                </a:ext>
              </a:extLst>
            </p:cNvPr>
            <p:cNvSpPr/>
            <p:nvPr/>
          </p:nvSpPr>
          <p:spPr>
            <a:xfrm>
              <a:off x="12147653" y="3281380"/>
              <a:ext cx="2007751" cy="153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(UX-UI) и low-code frontend</a:t>
              </a:r>
              <a:endParaRPr lang="en-US" dirty="0"/>
            </a:p>
          </p:txBody>
        </p:sp>
        <p:sp>
          <p:nvSpPr>
            <p:cNvPr id="32" name="Shape 7">
              <a:extLst>
                <a:ext uri="{FF2B5EF4-FFF2-40B4-BE49-F238E27FC236}">
                  <a16:creationId xmlns:a16="http://schemas.microsoft.com/office/drawing/2014/main" id="{75F156C6-E78C-FD2E-3591-6CBBE1612A05}"/>
                </a:ext>
              </a:extLst>
            </p:cNvPr>
            <p:cNvSpPr/>
            <p:nvPr/>
          </p:nvSpPr>
          <p:spPr>
            <a:xfrm>
              <a:off x="11932983" y="3587490"/>
              <a:ext cx="153710" cy="153710"/>
            </a:xfrm>
            <a:prstGeom prst="roundRect">
              <a:avLst>
                <a:gd name="adj" fmla="val 11898"/>
              </a:avLst>
            </a:prstGeom>
            <a:solidFill>
              <a:srgbClr val="7D89EE"/>
            </a:solidFill>
            <a:ln/>
          </p:spPr>
        </p:sp>
        <p:sp>
          <p:nvSpPr>
            <p:cNvPr id="33" name="Text 8">
              <a:extLst>
                <a:ext uri="{FF2B5EF4-FFF2-40B4-BE49-F238E27FC236}">
                  <a16:creationId xmlns:a16="http://schemas.microsoft.com/office/drawing/2014/main" id="{C060E5A0-2375-E39D-7E84-DE439BEB7C28}"/>
                </a:ext>
              </a:extLst>
            </p:cNvPr>
            <p:cNvSpPr/>
            <p:nvPr/>
          </p:nvSpPr>
          <p:spPr>
            <a:xfrm>
              <a:off x="12147653" y="3587490"/>
              <a:ext cx="563880" cy="153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DevOps</a:t>
              </a:r>
              <a:endParaRPr lang="en-US" dirty="0"/>
            </a:p>
          </p:txBody>
        </p:sp>
      </p:grpSp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64D5D4D3-4C12-81D6-E2E5-56EF6D5CF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29" y="4913705"/>
            <a:ext cx="3062883" cy="3062883"/>
          </a:xfrm>
          <a:prstGeom prst="rect">
            <a:avLst/>
          </a:prstGeom>
        </p:spPr>
      </p:pic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6D5234FA-7815-F954-A3CC-CD1C329D0843}"/>
              </a:ext>
            </a:extLst>
          </p:cNvPr>
          <p:cNvGrpSpPr/>
          <p:nvPr/>
        </p:nvGrpSpPr>
        <p:grpSpPr>
          <a:xfrm>
            <a:off x="3863136" y="5603380"/>
            <a:ext cx="4970234" cy="1636372"/>
            <a:chOff x="10594278" y="577879"/>
            <a:chExt cx="2402682" cy="765215"/>
          </a:xfrm>
        </p:grpSpPr>
        <p:sp>
          <p:nvSpPr>
            <p:cNvPr id="55" name="Shape 0">
              <a:extLst>
                <a:ext uri="{FF2B5EF4-FFF2-40B4-BE49-F238E27FC236}">
                  <a16:creationId xmlns:a16="http://schemas.microsoft.com/office/drawing/2014/main" id="{7A6CEBD1-9E38-CC94-8606-0D403D95B629}"/>
                </a:ext>
              </a:extLst>
            </p:cNvPr>
            <p:cNvSpPr/>
            <p:nvPr/>
          </p:nvSpPr>
          <p:spPr>
            <a:xfrm>
              <a:off x="10594278" y="577879"/>
              <a:ext cx="153472" cy="153472"/>
            </a:xfrm>
            <a:prstGeom prst="roundRect">
              <a:avLst>
                <a:gd name="adj" fmla="val 11916"/>
              </a:avLst>
            </a:prstGeom>
            <a:solidFill>
              <a:srgbClr val="1E0099"/>
            </a:solidFill>
            <a:ln/>
          </p:spPr>
        </p:sp>
        <p:sp>
          <p:nvSpPr>
            <p:cNvPr id="56" name="Text 1">
              <a:extLst>
                <a:ext uri="{FF2B5EF4-FFF2-40B4-BE49-F238E27FC236}">
                  <a16:creationId xmlns:a16="http://schemas.microsoft.com/office/drawing/2014/main" id="{B9440CBE-0B73-5B0E-F984-F9BF4EB5D1C9}"/>
                </a:ext>
              </a:extLst>
            </p:cNvPr>
            <p:cNvSpPr/>
            <p:nvPr/>
          </p:nvSpPr>
          <p:spPr>
            <a:xfrm>
              <a:off x="10808710" y="577879"/>
              <a:ext cx="1738670" cy="1534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Серверы (Yandex Cloud)</a:t>
              </a:r>
              <a:endParaRPr lang="en-US" dirty="0"/>
            </a:p>
          </p:txBody>
        </p:sp>
        <p:sp>
          <p:nvSpPr>
            <p:cNvPr id="57" name="Shape 2">
              <a:extLst>
                <a:ext uri="{FF2B5EF4-FFF2-40B4-BE49-F238E27FC236}">
                  <a16:creationId xmlns:a16="http://schemas.microsoft.com/office/drawing/2014/main" id="{E049A19C-0648-DB8B-F574-59D20CFAFF4D}"/>
                </a:ext>
              </a:extLst>
            </p:cNvPr>
            <p:cNvSpPr/>
            <p:nvPr/>
          </p:nvSpPr>
          <p:spPr>
            <a:xfrm>
              <a:off x="10594278" y="883750"/>
              <a:ext cx="153472" cy="153472"/>
            </a:xfrm>
            <a:prstGeom prst="roundRect">
              <a:avLst>
                <a:gd name="adj" fmla="val 11916"/>
              </a:avLst>
            </a:prstGeom>
            <a:solidFill>
              <a:srgbClr val="3909FF"/>
            </a:solidFill>
            <a:ln/>
          </p:spPr>
        </p:sp>
        <p:sp>
          <p:nvSpPr>
            <p:cNvPr id="58" name="Text 3">
              <a:extLst>
                <a:ext uri="{FF2B5EF4-FFF2-40B4-BE49-F238E27FC236}">
                  <a16:creationId xmlns:a16="http://schemas.microsoft.com/office/drawing/2014/main" id="{7622B686-AAC0-9DDC-6061-D610C500C139}"/>
                </a:ext>
              </a:extLst>
            </p:cNvPr>
            <p:cNvSpPr/>
            <p:nvPr/>
          </p:nvSpPr>
          <p:spPr>
            <a:xfrm>
              <a:off x="10808710" y="883750"/>
              <a:ext cx="2165390" cy="1534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API перевода (Яндекс.Transl...</a:t>
              </a:r>
              <a:endParaRPr lang="en-US" dirty="0"/>
            </a:p>
          </p:txBody>
        </p:sp>
        <p:sp>
          <p:nvSpPr>
            <p:cNvPr id="59" name="Shape 4">
              <a:extLst>
                <a:ext uri="{FF2B5EF4-FFF2-40B4-BE49-F238E27FC236}">
                  <a16:creationId xmlns:a16="http://schemas.microsoft.com/office/drawing/2014/main" id="{782F1AEF-C64E-C923-E57A-DD697467A7A6}"/>
                </a:ext>
              </a:extLst>
            </p:cNvPr>
            <p:cNvSpPr/>
            <p:nvPr/>
          </p:nvSpPr>
          <p:spPr>
            <a:xfrm>
              <a:off x="10594278" y="1189622"/>
              <a:ext cx="153472" cy="153472"/>
            </a:xfrm>
            <a:prstGeom prst="roundRect">
              <a:avLst>
                <a:gd name="adj" fmla="val 11916"/>
              </a:avLst>
            </a:prstGeom>
            <a:solidFill>
              <a:srgbClr val="9277FF"/>
            </a:solidFill>
            <a:ln/>
          </p:spPr>
        </p:sp>
        <p:sp>
          <p:nvSpPr>
            <p:cNvPr id="60" name="Text 5">
              <a:extLst>
                <a:ext uri="{FF2B5EF4-FFF2-40B4-BE49-F238E27FC236}">
                  <a16:creationId xmlns:a16="http://schemas.microsoft.com/office/drawing/2014/main" id="{8DA979DA-6B59-0F2E-8A72-539AEAA0C282}"/>
                </a:ext>
              </a:extLst>
            </p:cNvPr>
            <p:cNvSpPr/>
            <p:nvPr/>
          </p:nvSpPr>
          <p:spPr>
            <a:xfrm>
              <a:off x="10808710" y="1189622"/>
              <a:ext cx="2188250" cy="1534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200"/>
                </a:lnSpc>
                <a:buNone/>
              </a:pPr>
              <a:r>
                <a:rPr lang="en-US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Дополнительные инструменты</a:t>
              </a:r>
              <a:endParaRPr lang="en-US" dirty="0"/>
            </a:p>
          </p:txBody>
        </p:sp>
      </p:grpSp>
      <p:sp>
        <p:nvSpPr>
          <p:cNvPr id="61" name="Text 7">
            <a:extLst>
              <a:ext uri="{FF2B5EF4-FFF2-40B4-BE49-F238E27FC236}">
                <a16:creationId xmlns:a16="http://schemas.microsoft.com/office/drawing/2014/main" id="{42E2C120-684C-BB75-76A4-A759D1ADEE42}"/>
              </a:ext>
            </a:extLst>
          </p:cNvPr>
          <p:cNvSpPr/>
          <p:nvPr/>
        </p:nvSpPr>
        <p:spPr>
          <a:xfrm>
            <a:off x="9774401" y="4756554"/>
            <a:ext cx="236993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Серверы (Yandex Cloud)</a:t>
            </a:r>
            <a:endParaRPr lang="en-US" dirty="0"/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E52B37A0-CE82-F887-9A7E-E05A5044AE5D}"/>
              </a:ext>
            </a:extLst>
          </p:cNvPr>
          <p:cNvSpPr/>
          <p:nvPr/>
        </p:nvSpPr>
        <p:spPr>
          <a:xfrm>
            <a:off x="7903360" y="5201759"/>
            <a:ext cx="6112022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Хостинг, вычислительные мощности </a:t>
            </a:r>
            <a:r>
              <a:rPr lang="en-US" dirty="0">
                <a:solidFill>
                  <a:srgbClr val="D9E1FF"/>
                </a:solidFill>
                <a:latin typeface="Syne Bold"/>
                <a:ea typeface="Arimo" pitchFamily="34" charset="-122"/>
                <a:cs typeface="Arimo" pitchFamily="34" charset="-120"/>
              </a:rPr>
              <a:t>для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обучения моделей TTS и липсинка. Стоимость: 30,000 ₽ (15,000 ₽ x 2 месяца).</a:t>
            </a:r>
            <a:endParaRPr lang="en-US" dirty="0"/>
          </a:p>
        </p:txBody>
      </p:sp>
      <p:sp>
        <p:nvSpPr>
          <p:cNvPr id="63" name="Text 9">
            <a:extLst>
              <a:ext uri="{FF2B5EF4-FFF2-40B4-BE49-F238E27FC236}">
                <a16:creationId xmlns:a16="http://schemas.microsoft.com/office/drawing/2014/main" id="{3A554B4E-014D-8425-9656-3A4668D99679}"/>
              </a:ext>
            </a:extLst>
          </p:cNvPr>
          <p:cNvSpPr/>
          <p:nvPr/>
        </p:nvSpPr>
        <p:spPr>
          <a:xfrm>
            <a:off x="7874633" y="6200387"/>
            <a:ext cx="3099197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API перевода (Яндекс.Translate)</a:t>
            </a:r>
            <a:endParaRPr lang="en-US" dirty="0"/>
          </a:p>
        </p:txBody>
      </p:sp>
      <p:sp>
        <p:nvSpPr>
          <p:cNvPr id="128" name="Text 10">
            <a:extLst>
              <a:ext uri="{FF2B5EF4-FFF2-40B4-BE49-F238E27FC236}">
                <a16:creationId xmlns:a16="http://schemas.microsoft.com/office/drawing/2014/main" id="{1DBD114F-23F9-B29B-F1D1-70B2347E982F}"/>
              </a:ext>
            </a:extLst>
          </p:cNvPr>
          <p:cNvSpPr/>
          <p:nvPr/>
        </p:nvSpPr>
        <p:spPr>
          <a:xfrm>
            <a:off x="7874634" y="6579601"/>
            <a:ext cx="2740768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Интеграция API для </a:t>
            </a:r>
            <a:r>
              <a:rPr lang="en-US" dirty="0">
                <a:solidFill>
                  <a:srgbClr val="D9E1FF"/>
                </a:solidFill>
                <a:latin typeface="Syne Bold"/>
                <a:ea typeface="Arimo" pitchFamily="34" charset="-122"/>
                <a:cs typeface="Arimo" pitchFamily="34" charset="-120"/>
              </a:rPr>
              <a:t>автоматического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перевода. Стоимость: 10,000 ₽ (5,000 ₽ x 2 месяца).</a:t>
            </a:r>
            <a:endParaRPr lang="en-US" dirty="0"/>
          </a:p>
        </p:txBody>
      </p:sp>
      <p:sp>
        <p:nvSpPr>
          <p:cNvPr id="129" name="Text 11">
            <a:extLst>
              <a:ext uri="{FF2B5EF4-FFF2-40B4-BE49-F238E27FC236}">
                <a16:creationId xmlns:a16="http://schemas.microsoft.com/office/drawing/2014/main" id="{5B1D7F3A-5272-DAB5-1D11-7C0903BF6F2E}"/>
              </a:ext>
            </a:extLst>
          </p:cNvPr>
          <p:cNvSpPr/>
          <p:nvPr/>
        </p:nvSpPr>
        <p:spPr>
          <a:xfrm>
            <a:off x="11190567" y="6196876"/>
            <a:ext cx="299275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Дополнительные инструменты</a:t>
            </a:r>
            <a:endParaRPr lang="en-US" dirty="0"/>
          </a:p>
        </p:txBody>
      </p:sp>
      <p:sp>
        <p:nvSpPr>
          <p:cNvPr id="130" name="Text 12">
            <a:extLst>
              <a:ext uri="{FF2B5EF4-FFF2-40B4-BE49-F238E27FC236}">
                <a16:creationId xmlns:a16="http://schemas.microsoft.com/office/drawing/2014/main" id="{D64BBAB5-BD31-2FEB-A9B0-EC83E17C1B25}"/>
              </a:ext>
            </a:extLst>
          </p:cNvPr>
          <p:cNvSpPr/>
          <p:nvPr/>
        </p:nvSpPr>
        <p:spPr>
          <a:xfrm>
            <a:off x="11190567" y="6576090"/>
            <a:ext cx="2992755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Коллаборация (Slack, Notion), </a:t>
            </a:r>
            <a:r>
              <a:rPr lang="en-US" dirty="0">
                <a:solidFill>
                  <a:srgbClr val="D9E1FF"/>
                </a:solidFill>
                <a:latin typeface="Syne Bold"/>
                <a:ea typeface="Arimo" pitchFamily="34" charset="-122"/>
                <a:cs typeface="Arimo" pitchFamily="34" charset="-120"/>
              </a:rPr>
              <a:t>тестирование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(Postman, Jira). Стоимость: 10,000 ₽ (5,000 ₽ x 2 месяца).</a:t>
            </a:r>
            <a:endParaRPr lang="en-US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A03C407-EF64-B425-57C8-F319C9CCC636}"/>
              </a:ext>
            </a:extLst>
          </p:cNvPr>
          <p:cNvGrpSpPr/>
          <p:nvPr/>
        </p:nvGrpSpPr>
        <p:grpSpPr>
          <a:xfrm>
            <a:off x="7874633" y="2114309"/>
            <a:ext cx="6144338" cy="2349921"/>
            <a:chOff x="793790" y="2806541"/>
            <a:chExt cx="13042821" cy="2616518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EB20AB1-4AC5-3175-27ED-6BFCFEA4E9FB}"/>
                </a:ext>
              </a:extLst>
            </p:cNvPr>
            <p:cNvSpPr/>
            <p:nvPr/>
          </p:nvSpPr>
          <p:spPr>
            <a:xfrm>
              <a:off x="793790" y="2806541"/>
              <a:ext cx="13042821" cy="2616518"/>
            </a:xfrm>
            <a:prstGeom prst="roundRect">
              <a:avLst>
                <a:gd name="adj" fmla="val 3641"/>
              </a:avLst>
            </a:prstGeom>
            <a:noFill/>
            <a:ln w="7620">
              <a:solidFill>
                <a:srgbClr val="FFFFFF">
                  <a:alpha val="24000"/>
                </a:srgbClr>
              </a:solidFill>
              <a:prstDash val="solid"/>
            </a:ln>
          </p:spPr>
        </p:sp>
        <p:sp>
          <p:nvSpPr>
            <p:cNvPr id="48" name="Shape 1">
              <a:extLst>
                <a:ext uri="{FF2B5EF4-FFF2-40B4-BE49-F238E27FC236}">
                  <a16:creationId xmlns:a16="http://schemas.microsoft.com/office/drawing/2014/main" id="{BCC3A9A7-490B-3421-2090-A13DC18BCBEA}"/>
                </a:ext>
              </a:extLst>
            </p:cNvPr>
            <p:cNvSpPr/>
            <p:nvPr/>
          </p:nvSpPr>
          <p:spPr>
            <a:xfrm>
              <a:off x="801410" y="2814161"/>
              <a:ext cx="130275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49" name="Text 2">
              <a:extLst>
                <a:ext uri="{FF2B5EF4-FFF2-40B4-BE49-F238E27FC236}">
                  <a16:creationId xmlns:a16="http://schemas.microsoft.com/office/drawing/2014/main" id="{5914AD79-CDB6-9B87-2F00-F5C57C43FB18}"/>
                </a:ext>
              </a:extLst>
            </p:cNvPr>
            <p:cNvSpPr/>
            <p:nvPr/>
          </p:nvSpPr>
          <p:spPr>
            <a:xfrm>
              <a:off x="1028343" y="2957870"/>
              <a:ext cx="599372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b="1" dirty="0" err="1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Проект-менеджер</a:t>
              </a:r>
              <a:endParaRPr lang="en-US" sz="1750" dirty="0"/>
            </a:p>
          </p:txBody>
        </p:sp>
        <p:sp>
          <p:nvSpPr>
            <p:cNvPr id="50" name="Text 3">
              <a:extLst>
                <a:ext uri="{FF2B5EF4-FFF2-40B4-BE49-F238E27FC236}">
                  <a16:creationId xmlns:a16="http://schemas.microsoft.com/office/drawing/2014/main" id="{E458E25F-728C-359A-58E2-2E507BB8342A}"/>
                </a:ext>
              </a:extLst>
            </p:cNvPr>
            <p:cNvSpPr/>
            <p:nvPr/>
          </p:nvSpPr>
          <p:spPr>
            <a:xfrm>
              <a:off x="7483316" y="2957870"/>
              <a:ext cx="61188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50000₽/м</a:t>
              </a:r>
              <a:endParaRPr lang="en-US" sz="1750" dirty="0"/>
            </a:p>
          </p:txBody>
        </p:sp>
        <p:sp>
          <p:nvSpPr>
            <p:cNvPr id="51" name="Shape 4">
              <a:extLst>
                <a:ext uri="{FF2B5EF4-FFF2-40B4-BE49-F238E27FC236}">
                  <a16:creationId xmlns:a16="http://schemas.microsoft.com/office/drawing/2014/main" id="{249241DF-40DC-95D3-0387-638E270474FC}"/>
                </a:ext>
              </a:extLst>
            </p:cNvPr>
            <p:cNvSpPr/>
            <p:nvPr/>
          </p:nvSpPr>
          <p:spPr>
            <a:xfrm>
              <a:off x="801410" y="3464481"/>
              <a:ext cx="130275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52" name="Text 5">
              <a:extLst>
                <a:ext uri="{FF2B5EF4-FFF2-40B4-BE49-F238E27FC236}">
                  <a16:creationId xmlns:a16="http://schemas.microsoft.com/office/drawing/2014/main" id="{00F58F32-144D-EC1C-7F07-7829F2C3D2EA}"/>
                </a:ext>
              </a:extLst>
            </p:cNvPr>
            <p:cNvSpPr/>
            <p:nvPr/>
          </p:nvSpPr>
          <p:spPr>
            <a:xfrm>
              <a:off x="1028343" y="3608189"/>
              <a:ext cx="599372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b="1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Backend-разработчик</a:t>
              </a:r>
              <a:endParaRPr lang="en-US" sz="1750" dirty="0"/>
            </a:p>
          </p:txBody>
        </p:sp>
        <p:sp>
          <p:nvSpPr>
            <p:cNvPr id="53" name="Text 6">
              <a:extLst>
                <a:ext uri="{FF2B5EF4-FFF2-40B4-BE49-F238E27FC236}">
                  <a16:creationId xmlns:a16="http://schemas.microsoft.com/office/drawing/2014/main" id="{A8F73447-2542-1019-1ADC-33310E7EED2D}"/>
                </a:ext>
              </a:extLst>
            </p:cNvPr>
            <p:cNvSpPr/>
            <p:nvPr/>
          </p:nvSpPr>
          <p:spPr>
            <a:xfrm>
              <a:off x="7483316" y="3608189"/>
              <a:ext cx="61188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50000₽/м</a:t>
              </a:r>
              <a:endParaRPr lang="en-US" sz="1750" dirty="0"/>
            </a:p>
          </p:txBody>
        </p:sp>
        <p:sp>
          <p:nvSpPr>
            <p:cNvPr id="54" name="Shape 7">
              <a:extLst>
                <a:ext uri="{FF2B5EF4-FFF2-40B4-BE49-F238E27FC236}">
                  <a16:creationId xmlns:a16="http://schemas.microsoft.com/office/drawing/2014/main" id="{E34EB899-C72E-AF7F-2EBC-9A09FC79E53E}"/>
                </a:ext>
              </a:extLst>
            </p:cNvPr>
            <p:cNvSpPr/>
            <p:nvPr/>
          </p:nvSpPr>
          <p:spPr>
            <a:xfrm>
              <a:off x="801410" y="4114800"/>
              <a:ext cx="130275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31" name="Text 8">
              <a:extLst>
                <a:ext uri="{FF2B5EF4-FFF2-40B4-BE49-F238E27FC236}">
                  <a16:creationId xmlns:a16="http://schemas.microsoft.com/office/drawing/2014/main" id="{70F95AEE-FC61-5E45-2678-245DB5B02045}"/>
                </a:ext>
              </a:extLst>
            </p:cNvPr>
            <p:cNvSpPr/>
            <p:nvPr/>
          </p:nvSpPr>
          <p:spPr>
            <a:xfrm>
              <a:off x="1028343" y="4258508"/>
              <a:ext cx="599372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b="1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UX/UI и low-code frontend</a:t>
              </a:r>
              <a:endParaRPr lang="en-US" sz="1750" dirty="0"/>
            </a:p>
          </p:txBody>
        </p:sp>
        <p:sp>
          <p:nvSpPr>
            <p:cNvPr id="132" name="Text 9">
              <a:extLst>
                <a:ext uri="{FF2B5EF4-FFF2-40B4-BE49-F238E27FC236}">
                  <a16:creationId xmlns:a16="http://schemas.microsoft.com/office/drawing/2014/main" id="{3F3F5B85-1950-8893-3A9B-4DDCD6F13601}"/>
                </a:ext>
              </a:extLst>
            </p:cNvPr>
            <p:cNvSpPr/>
            <p:nvPr/>
          </p:nvSpPr>
          <p:spPr>
            <a:xfrm>
              <a:off x="7483316" y="4258508"/>
              <a:ext cx="61188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40000₽/м</a:t>
              </a:r>
              <a:endParaRPr lang="en-US" sz="1750" dirty="0"/>
            </a:p>
          </p:txBody>
        </p:sp>
        <p:sp>
          <p:nvSpPr>
            <p:cNvPr id="133" name="Shape 10">
              <a:extLst>
                <a:ext uri="{FF2B5EF4-FFF2-40B4-BE49-F238E27FC236}">
                  <a16:creationId xmlns:a16="http://schemas.microsoft.com/office/drawing/2014/main" id="{72E4635F-4F53-7C0B-DF7F-F324007E7DED}"/>
                </a:ext>
              </a:extLst>
            </p:cNvPr>
            <p:cNvSpPr/>
            <p:nvPr/>
          </p:nvSpPr>
          <p:spPr>
            <a:xfrm>
              <a:off x="801410" y="4765119"/>
              <a:ext cx="130275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34" name="Text 11">
              <a:extLst>
                <a:ext uri="{FF2B5EF4-FFF2-40B4-BE49-F238E27FC236}">
                  <a16:creationId xmlns:a16="http://schemas.microsoft.com/office/drawing/2014/main" id="{9BC75E29-5DE8-21F6-1C74-993FECD84688}"/>
                </a:ext>
              </a:extLst>
            </p:cNvPr>
            <p:cNvSpPr/>
            <p:nvPr/>
          </p:nvSpPr>
          <p:spPr>
            <a:xfrm>
              <a:off x="1028343" y="4908828"/>
              <a:ext cx="599372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b="1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DevOps</a:t>
              </a:r>
              <a:endParaRPr lang="en-US" sz="1750" dirty="0"/>
            </a:p>
          </p:txBody>
        </p:sp>
        <p:sp>
          <p:nvSpPr>
            <p:cNvPr id="135" name="Text 12">
              <a:extLst>
                <a:ext uri="{FF2B5EF4-FFF2-40B4-BE49-F238E27FC236}">
                  <a16:creationId xmlns:a16="http://schemas.microsoft.com/office/drawing/2014/main" id="{3037A5E0-5B0A-2DA7-821F-6EC253913DD8}"/>
                </a:ext>
              </a:extLst>
            </p:cNvPr>
            <p:cNvSpPr/>
            <p:nvPr/>
          </p:nvSpPr>
          <p:spPr>
            <a:xfrm>
              <a:off x="7483316" y="4908828"/>
              <a:ext cx="611886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>
                  <a:solidFill>
                    <a:srgbClr val="CFD0D8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40000₽/м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03064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 0"/>
          <p:cNvSpPr/>
          <p:nvPr/>
        </p:nvSpPr>
        <p:spPr>
          <a:xfrm>
            <a:off x="9237240" y="0"/>
            <a:ext cx="5392800" cy="8229240"/>
          </a:xfrm>
          <a:prstGeom prst="ellipse">
            <a:avLst/>
          </a:prstGeom>
          <a:blipFill rotWithShape="0">
            <a:blip r:embed="rId3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5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0"/>
          <p:cNvSpPr/>
          <p:nvPr/>
        </p:nvSpPr>
        <p:spPr>
          <a:xfrm>
            <a:off x="837720" y="92880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Ключевые выводы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Shape 1"/>
          <p:cNvSpPr/>
          <p:nvPr/>
        </p:nvSpPr>
        <p:spPr>
          <a:xfrm>
            <a:off x="837720" y="22611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 2"/>
          <p:cNvSpPr/>
          <p:nvPr/>
        </p:nvSpPr>
        <p:spPr>
          <a:xfrm>
            <a:off x="1041120" y="236124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3"/>
          <p:cNvSpPr/>
          <p:nvPr/>
        </p:nvSpPr>
        <p:spPr>
          <a:xfrm>
            <a:off x="1615680" y="22611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Проблема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4"/>
          <p:cNvSpPr/>
          <p:nvPr/>
        </p:nvSpPr>
        <p:spPr>
          <a:xfrm>
            <a:off x="1615680" y="275652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Дорогая озвучка и перевод видео.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hape 5"/>
          <p:cNvSpPr/>
          <p:nvPr/>
        </p:nvSpPr>
        <p:spPr>
          <a:xfrm>
            <a:off x="837720" y="364824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6"/>
          <p:cNvSpPr/>
          <p:nvPr/>
        </p:nvSpPr>
        <p:spPr>
          <a:xfrm>
            <a:off x="1001520" y="374832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7"/>
          <p:cNvSpPr/>
          <p:nvPr/>
        </p:nvSpPr>
        <p:spPr>
          <a:xfrm>
            <a:off x="1615680" y="36482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Решение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8"/>
          <p:cNvSpPr/>
          <p:nvPr/>
        </p:nvSpPr>
        <p:spPr>
          <a:xfrm>
            <a:off x="1615680" y="414360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Платформа с переозвучкой и липсинком.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Shape 9"/>
          <p:cNvSpPr/>
          <p:nvPr/>
        </p:nvSpPr>
        <p:spPr>
          <a:xfrm>
            <a:off x="837720" y="503532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Text 10"/>
          <p:cNvSpPr/>
          <p:nvPr/>
        </p:nvSpPr>
        <p:spPr>
          <a:xfrm>
            <a:off x="998640" y="513540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11"/>
          <p:cNvSpPr/>
          <p:nvPr/>
        </p:nvSpPr>
        <p:spPr>
          <a:xfrm>
            <a:off x="1615680" y="50353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Аудитория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12"/>
          <p:cNvSpPr/>
          <p:nvPr/>
        </p:nvSpPr>
        <p:spPr>
          <a:xfrm>
            <a:off x="1615680" y="553068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Подростки, студии, организации.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Shape 13"/>
          <p:cNvSpPr/>
          <p:nvPr/>
        </p:nvSpPr>
        <p:spPr>
          <a:xfrm>
            <a:off x="837720" y="64224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14"/>
          <p:cNvSpPr/>
          <p:nvPr/>
        </p:nvSpPr>
        <p:spPr>
          <a:xfrm>
            <a:off x="986760" y="6522480"/>
            <a:ext cx="2397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4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15"/>
          <p:cNvSpPr/>
          <p:nvPr/>
        </p:nvSpPr>
        <p:spPr>
          <a:xfrm>
            <a:off x="1615680" y="64224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Финансы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16"/>
          <p:cNvSpPr/>
          <p:nvPr/>
        </p:nvSpPr>
        <p:spPr>
          <a:xfrm>
            <a:off x="1615680" y="691776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Выход в плюс через 3 месяца.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Прямоугольник: скругленные углы 8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Стрелка: вправо 7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Прямоугольник: скругленные углы 6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Стрелка: вправо 5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4" name="Прямоугольник: скругленные углы 4"/>
          <p:cNvSpPr/>
          <p:nvPr/>
        </p:nvSpPr>
        <p:spPr>
          <a:xfrm>
            <a:off x="3310560" y="452952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Box 1"/>
          <p:cNvSpPr/>
          <p:nvPr/>
        </p:nvSpPr>
        <p:spPr>
          <a:xfrm>
            <a:off x="558720" y="12783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: скругленные углы 2"/>
          <p:cNvSpPr/>
          <p:nvPr/>
        </p:nvSpPr>
        <p:spPr>
          <a:xfrm>
            <a:off x="3344400" y="449568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Стрелка: вправо 4"/>
          <p:cNvSpPr/>
          <p:nvPr/>
        </p:nvSpPr>
        <p:spPr>
          <a:xfrm>
            <a:off x="4165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8" name="Прямоугольник: скругленные углы 6"/>
          <p:cNvSpPr/>
          <p:nvPr/>
        </p:nvSpPr>
        <p:spPr>
          <a:xfrm>
            <a:off x="683244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Стрелка: вправо 8"/>
          <p:cNvSpPr/>
          <p:nvPr/>
        </p:nvSpPr>
        <p:spPr>
          <a:xfrm>
            <a:off x="5596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0" name="Прямоугольник: скругленные углы 10"/>
          <p:cNvSpPr/>
          <p:nvPr/>
        </p:nvSpPr>
        <p:spPr>
          <a:xfrm>
            <a:off x="332748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Box 12"/>
          <p:cNvSpPr/>
          <p:nvPr/>
        </p:nvSpPr>
        <p:spPr>
          <a:xfrm>
            <a:off x="558720" y="821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: скругленные углы 2"/>
          <p:cNvSpPr/>
          <p:nvPr/>
        </p:nvSpPr>
        <p:spPr>
          <a:xfrm>
            <a:off x="955044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Стрелка: вправо 4"/>
          <p:cNvSpPr/>
          <p:nvPr/>
        </p:nvSpPr>
        <p:spPr>
          <a:xfrm>
            <a:off x="829728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4" name="Прямоугольник: скругленные углы 6"/>
          <p:cNvSpPr/>
          <p:nvPr/>
        </p:nvSpPr>
        <p:spPr>
          <a:xfrm>
            <a:off x="604512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Стрелка: вправо 8"/>
          <p:cNvSpPr/>
          <p:nvPr/>
        </p:nvSpPr>
        <p:spPr>
          <a:xfrm>
            <a:off x="480924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Прямоугольник: скругленные углы 10"/>
          <p:cNvSpPr/>
          <p:nvPr/>
        </p:nvSpPr>
        <p:spPr>
          <a:xfrm>
            <a:off x="254016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TextBox 12"/>
          <p:cNvSpPr/>
          <p:nvPr/>
        </p:nvSpPr>
        <p:spPr>
          <a:xfrm>
            <a:off x="558720" y="965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837720" y="413784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Суть проблемы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83772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1041120" y="560268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1615680" y="5470200"/>
            <a:ext cx="338040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Трудности создателей контента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1615680" y="631764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Создание мультиязычного контента затруднено.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5"/>
          <p:cNvSpPr/>
          <p:nvPr/>
        </p:nvSpPr>
        <p:spPr>
          <a:xfrm>
            <a:off x="523584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5399640" y="559404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601344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Подростки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601344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Хотят экспериментировать, но бюджет ограничен.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9"/>
          <p:cNvSpPr/>
          <p:nvPr/>
        </p:nvSpPr>
        <p:spPr>
          <a:xfrm>
            <a:off x="963396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9794520" y="559404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1041156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Малые студии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1041156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Не могут позволить себе дорогую озвучку.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Picture 2" descr="Бизнесмен, вытягивающий блок из башни Дженга"/>
          <p:cNvPicPr/>
          <p:nvPr/>
        </p:nvPicPr>
        <p:blipFill>
          <a:blip r:embed="rId3"/>
          <a:srcRect t="30106" b="30106"/>
          <a:stretch/>
        </p:blipFill>
        <p:spPr>
          <a:xfrm>
            <a:off x="0" y="-4680"/>
            <a:ext cx="14630040" cy="3878640"/>
          </a:xfrm>
          <a:prstGeom prst="rect">
            <a:avLst/>
          </a:prstGeom>
          <a:ln w="0">
            <a:noFill/>
          </a:ln>
          <a:effectLst>
            <a:softEdge rad="317520"/>
          </a:effectLst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1563582" y="463357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l"/>
            <a:r>
              <a:rPr lang="ru-RU" sz="4400" b="1" i="0" dirty="0">
                <a:solidFill>
                  <a:schemeClr val="bg1"/>
                </a:solidFill>
                <a:effectLst/>
                <a:latin typeface="ui-sans-serif"/>
              </a:rPr>
              <a:t>Распределение долей рынка среди аналогов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DC4E365-2316-6599-4EFC-54C7D3B4F87B}"/>
              </a:ext>
            </a:extLst>
          </p:cNvPr>
          <p:cNvSpPr/>
          <p:nvPr/>
        </p:nvSpPr>
        <p:spPr>
          <a:xfrm>
            <a:off x="602215" y="5289919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Descripte</a:t>
            </a: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3014336-4CA5-100C-17A1-004445A891A2}"/>
              </a:ext>
            </a:extLst>
          </p:cNvPr>
          <p:cNvSpPr/>
          <p:nvPr/>
        </p:nvSpPr>
        <p:spPr>
          <a:xfrm>
            <a:off x="602215" y="5631629"/>
            <a:ext cx="3162419" cy="1106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Text-to-Speech, редактирование аудио/видео через текст. Цена: 1,200–3,000 руб./мес. Преимущества: удобен для начинающих. Недостатки: нет качественного липсинка. Комиссия: 15%.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64B95FA-A733-E5D0-B53F-59CD89C6F384}"/>
              </a:ext>
            </a:extLst>
          </p:cNvPr>
          <p:cNvSpPr/>
          <p:nvPr/>
        </p:nvSpPr>
        <p:spPr>
          <a:xfrm>
            <a:off x="602215" y="1897791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Synthesia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2BE732C-8D9C-8030-4BE5-A6FADB1F2645}"/>
              </a:ext>
            </a:extLst>
          </p:cNvPr>
          <p:cNvSpPr/>
          <p:nvPr/>
        </p:nvSpPr>
        <p:spPr>
          <a:xfrm>
            <a:off x="602215" y="2239501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Генерация видео с AI-аватарами. Цена: 4,000+ руб./мес. Преимущества: высокий уровень кастомизации. Недостатки: нет поддержки реальных лиц. Комиссия: 12%.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8A3E333-CD08-CB7E-E635-79F9F0436839}"/>
              </a:ext>
            </a:extLst>
          </p:cNvPr>
          <p:cNvSpPr/>
          <p:nvPr/>
        </p:nvSpPr>
        <p:spPr>
          <a:xfrm>
            <a:off x="10967285" y="1850409"/>
            <a:ext cx="179689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Adobe Premiere Pro</a:t>
            </a: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31332F7-0027-03E9-3091-B5B13B02841E}"/>
              </a:ext>
            </a:extLst>
          </p:cNvPr>
          <p:cNvSpPr/>
          <p:nvPr/>
        </p:nvSpPr>
        <p:spPr>
          <a:xfrm>
            <a:off x="10967285" y="2192119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Профессиональный видеомонтаж, перевод и озвучка. Цена: 13,000+ руб./мес. Преимущества: профессиональный уровень. Недостатки: сложный интерфейс. Комиссия: 20%.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C3F3069-16DC-36C8-1FA4-CDAAE59A1804}"/>
              </a:ext>
            </a:extLst>
          </p:cNvPr>
          <p:cNvSpPr/>
          <p:nvPr/>
        </p:nvSpPr>
        <p:spPr>
          <a:xfrm>
            <a:off x="10967285" y="5319581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Runway ML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FC3A4E-545F-69CD-5EB9-E463DB28BC25}"/>
              </a:ext>
            </a:extLst>
          </p:cNvPr>
          <p:cNvSpPr/>
          <p:nvPr/>
        </p:nvSpPr>
        <p:spPr>
          <a:xfrm>
            <a:off x="10967285" y="5661291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Генерация видео и анимаций с использованием AI. Цена: 5,000–15,000 руб./мес. Преимущества: инновационные AI-инструменты. Недостатки: (требуется дополнительная информация).</a:t>
            </a:r>
            <a:endParaRPr lang="en-US" sz="1600" dirty="0"/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19" name="Диаграмма 18">
                <a:extLst>
                  <a:ext uri="{FF2B5EF4-FFF2-40B4-BE49-F238E27FC236}">
                    <a16:creationId xmlns:a16="http://schemas.microsoft.com/office/drawing/2014/main" id="{9F969BCF-86E4-605F-24E1-CB050F4806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87257103"/>
                  </p:ext>
                </p:extLst>
              </p:nvPr>
            </p:nvGraphicFramePr>
            <p:xfrm>
              <a:off x="4259364" y="2571113"/>
              <a:ext cx="6213191" cy="42635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9" name="Диаграмма 18">
                <a:extLst>
                  <a:ext uri="{FF2B5EF4-FFF2-40B4-BE49-F238E27FC236}">
                    <a16:creationId xmlns:a16="http://schemas.microsoft.com/office/drawing/2014/main" id="{9F969BCF-86E4-605F-24E1-CB050F4806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9364" y="2571113"/>
                <a:ext cx="6213191" cy="42635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324120" y="1723320"/>
            <a:ext cx="6694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Портрет пользователя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6324120" y="278640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6563520" y="3025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Подросток (B2C)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6563520" y="352116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Андрей, 15 лет. Хочет уникальный контент, но ограничен бюджет.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4"/>
          <p:cNvSpPr/>
          <p:nvPr/>
        </p:nvSpPr>
        <p:spPr>
          <a:xfrm>
            <a:off x="6324120" y="476604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6563520" y="5005440"/>
            <a:ext cx="290988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Малая студия (B2B)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6563520" y="550080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Анна, 30 лет. Нужна быстрая адаптация видео для международной аудитории.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6324120" y="18010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Бизнес-модель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632412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 dirty="0" err="1">
                <a:solidFill>
                  <a:srgbClr val="D9E1FF"/>
                </a:solidFill>
                <a:latin typeface="Syne Bold"/>
                <a:ea typeface="Syne Bold"/>
              </a:rPr>
              <a:t>Ценностное</a:t>
            </a:r>
            <a:r>
              <a:rPr lang="en-US" sz="2200" b="1" strike="noStrike" spc="-1" dirty="0">
                <a:solidFill>
                  <a:srgbClr val="D9E1FF"/>
                </a:solidFill>
                <a:latin typeface="Syne Bold"/>
                <a:ea typeface="Syne Bold"/>
              </a:rPr>
              <a:t> </a:t>
            </a:r>
            <a:r>
              <a:rPr lang="en-US" sz="2200" b="1" strike="noStrike" spc="-1" dirty="0" err="1">
                <a:solidFill>
                  <a:srgbClr val="D9E1FF"/>
                </a:solidFill>
                <a:latin typeface="Syne Bold"/>
                <a:ea typeface="Syne Bold"/>
              </a:rPr>
              <a:t>предложение</a:t>
            </a:r>
            <a:endParaRPr lang="ru-RU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6324120" y="4513320"/>
            <a:ext cx="224964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Переозвучка с липсинком, выбор голоса, перевод на 3 языка.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893340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Клиентские сегменты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8933400" y="4513320"/>
            <a:ext cx="224964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Подростки, студии, образовательные организации.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11542320" y="3665880"/>
            <a:ext cx="225000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Источники дохода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11542320" y="4513320"/>
            <a:ext cx="225000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Freemium, подписка (990 ₽/мес.), профессиональный тариф (2,990 ₽/мес.).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04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301"/>
              </a:lnSpc>
              <a:tabLst>
                <a:tab pos="0" algn="l"/>
              </a:tabLst>
            </a:pPr>
            <a:r>
              <a:rPr lang="en-US" sz="4250" b="1" strike="noStrike" spc="-1">
                <a:solidFill>
                  <a:srgbClr val="FFFFFF"/>
                </a:solidFill>
                <a:latin typeface="Syne Bold"/>
                <a:ea typeface="Syne Bold"/>
              </a:rPr>
              <a:t>MVP за 2 месяца</a:t>
            </a:r>
            <a:endParaRPr lang="ru-RU" sz="4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4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6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Месяц 1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Базовый API, </a:t>
            </a: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перевод (</a:t>
            </a: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English,Russian,Spanish</a:t>
            </a: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),</a:t>
            </a: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 UI с 3 голосами.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2" descr="preencoded.png"/>
          <p:cNvPicPr/>
          <p:nvPr/>
        </p:nvPicPr>
        <p:blipFill>
          <a:blip r:embed="rId5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9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Месяц 2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Обучение TTS, простой липсинк, тестирование на 50 пользователях.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6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2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После MVP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Расширение языков, добавление новых голосов, улучшение липсинка.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800" b="0" i="1" strike="noStrike" spc="-1">
                <a:solidFill>
                  <a:srgbClr val="D1D5DB"/>
                </a:solidFill>
                <a:latin typeface="ui-sans-serif"/>
              </a:rPr>
              <a:t>Пример использования: </a:t>
            </a:r>
            <a:r>
              <a:rPr lang="ru-RU" sz="1800" b="0" strike="noStrike" spc="-1">
                <a:solidFill>
                  <a:srgbClr val="D1D5DB"/>
                </a:solidFill>
                <a:latin typeface="ui-sans-serif"/>
              </a:rPr>
              <a:t>Школьник Андрей Петров создает оригинальный ролик для ВК, используя свой голос и автоматический перевод.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301"/>
              </a:lnSpc>
              <a:tabLst>
                <a:tab pos="0" algn="l"/>
              </a:tabLst>
            </a:pPr>
            <a:r>
              <a:rPr lang="ru-RU" sz="4250" b="1" strike="noStrike" spc="-1">
                <a:solidFill>
                  <a:srgbClr val="FFFFFF"/>
                </a:solidFill>
                <a:latin typeface="Syne Bold"/>
                <a:ea typeface="Syne Bold"/>
              </a:rPr>
              <a:t>Размер рынка</a:t>
            </a:r>
            <a:endParaRPr lang="ru-RU" sz="4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Image 1" descr="preencoded.png"/>
          <p:cNvPicPr/>
          <p:nvPr/>
        </p:nvPicPr>
        <p:blipFill>
          <a:blip r:embed="rId4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8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TAM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Глобальный рынок создания цифрового контента (~50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 2" descr="preencoded.png"/>
          <p:cNvPicPr/>
          <p:nvPr/>
        </p:nvPicPr>
        <p:blipFill>
          <a:blip r:embed="rId5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1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SAM 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Рынок переозвучки и перевода видео (~5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3" descr="preencoded.png"/>
          <p:cNvPicPr/>
          <p:nvPr/>
        </p:nvPicPr>
        <p:blipFill>
          <a:blip r:embed="rId6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4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SOM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 и малые студии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(~1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800" b="0" i="1" strike="noStrike" spc="-1">
                <a:solidFill>
                  <a:srgbClr val="D1D5DB"/>
                </a:solidFill>
                <a:latin typeface="ui-sans-serif"/>
              </a:rPr>
              <a:t>Тренды рынка: Рост спроса на креативные инструменты среди молодежи, увеличение производства международного контента.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Главная страница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Регистрация/вход, видеоролик, "Попробуй бесплатно".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Инструментарий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Загрузка видео, выбор языка, выбор голоса.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Личные ролики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Профиль с роликами, публикация, скачивание</a:t>
            </a:r>
            <a:r>
              <a:rPr lang="ru-RU" sz="1850" b="0" strike="noStrike" spc="-1">
                <a:solidFill>
                  <a:srgbClr val="D9E1FF"/>
                </a:solidFill>
                <a:latin typeface="arial"/>
                <a:ea typeface="arial"/>
              </a:rPr>
              <a:t>, чат. 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13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7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8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9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0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21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22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Рисунок 140"/>
          <p:cNvPicPr/>
          <p:nvPr/>
        </p:nvPicPr>
        <p:blipFill>
          <a:blip r:embed="rId3"/>
          <a:stretch/>
        </p:blipFill>
        <p:spPr>
          <a:xfrm>
            <a:off x="180000" y="2404800"/>
            <a:ext cx="14333040" cy="317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830</Words>
  <Application>Microsoft Office PowerPoint</Application>
  <PresentationFormat>Произвольный</PresentationFormat>
  <Paragraphs>147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16</vt:i4>
      </vt:variant>
    </vt:vector>
  </HeadingPairs>
  <TitlesOfParts>
    <vt:vector size="40" baseType="lpstr">
      <vt:lpstr>Arial</vt:lpstr>
      <vt:lpstr>Arial</vt:lpstr>
      <vt:lpstr>Arimo</vt:lpstr>
      <vt:lpstr>Calibri</vt:lpstr>
      <vt:lpstr>Raleway</vt:lpstr>
      <vt:lpstr>Roboto</vt:lpstr>
      <vt:lpstr>Roboto Medium</vt:lpstr>
      <vt:lpstr>Symbol</vt:lpstr>
      <vt:lpstr>Syne Bold</vt:lpstr>
      <vt:lpstr>Times New Roman</vt:lpstr>
      <vt:lpstr>ui-sans-serif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mary vasil</cp:lastModifiedBy>
  <cp:revision>198</cp:revision>
  <dcterms:created xsi:type="dcterms:W3CDTF">2025-03-02T11:33:45Z</dcterms:created>
  <dcterms:modified xsi:type="dcterms:W3CDTF">2025-03-10T16:46:00Z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Произвольный</vt:lpwstr>
  </property>
  <property fmtid="{D5CDD505-2E9C-101B-9397-08002B2CF9AE}" pid="4" name="Slides">
    <vt:i4>15</vt:i4>
  </property>
</Properties>
</file>